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7" r:id="rId4"/>
  </p:sldMasterIdLst>
  <p:notesMasterIdLst>
    <p:notesMasterId r:id="rId14"/>
  </p:notesMasterIdLst>
  <p:handoutMasterIdLst>
    <p:handoutMasterId r:id="rId15"/>
  </p:handoutMasterIdLst>
  <p:sldIdLst>
    <p:sldId id="1866" r:id="rId5"/>
    <p:sldId id="1865" r:id="rId6"/>
    <p:sldId id="290" r:id="rId7"/>
    <p:sldId id="340" r:id="rId8"/>
    <p:sldId id="1867" r:id="rId9"/>
    <p:sldId id="343" r:id="rId10"/>
    <p:sldId id="346" r:id="rId11"/>
    <p:sldId id="342" r:id="rId12"/>
    <p:sldId id="1868"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6"/>
            <p14:sldId id="1865"/>
            <p14:sldId id="290"/>
            <p14:sldId id="340"/>
            <p14:sldId id="1867"/>
            <p14:sldId id="343"/>
            <p14:sldId id="346"/>
            <p14:sldId id="342"/>
            <p14:sldId id="1868"/>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4641" autoAdjust="0"/>
  </p:normalViewPr>
  <p:slideViewPr>
    <p:cSldViewPr snapToGrid="0">
      <p:cViewPr>
        <p:scale>
          <a:sx n="87" d="100"/>
          <a:sy n="87" d="100"/>
        </p:scale>
        <p:origin x="210" y="60"/>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2/11/2021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2</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85E68BF-F949-4200-A94B-5416B99C0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FB582FB-8BE3-4119-9656-97950D1F7D3A}"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5123" name="Rectangle 3">
            <a:extLst>
              <a:ext uri="{FF2B5EF4-FFF2-40B4-BE49-F238E27FC236}">
                <a16:creationId xmlns:a16="http://schemas.microsoft.com/office/drawing/2014/main" id="{723DD503-A0BB-4EB1-BDFA-0F7CC1C5390A}"/>
              </a:ext>
            </a:extLst>
          </p:cNvPr>
          <p:cNvSpPr>
            <a:spLocks noGrp="1" noRot="1" noChangeAspect="1" noChangeArrowheads="1" noTextEdit="1"/>
          </p:cNvSpPr>
          <p:nvPr>
            <p:ph type="sldImg"/>
          </p:nvPr>
        </p:nvSpPr>
        <p:spPr>
          <a:ln/>
        </p:spPr>
      </p:sp>
      <p:sp>
        <p:nvSpPr>
          <p:cNvPr id="5124" name="Rectangle 2">
            <a:extLst>
              <a:ext uri="{FF2B5EF4-FFF2-40B4-BE49-F238E27FC236}">
                <a16:creationId xmlns:a16="http://schemas.microsoft.com/office/drawing/2014/main" id="{5ECD2735-158D-46DF-BA59-439D0A7B91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62821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B232B5C-3440-476E-8989-5656354CD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19FBC0F-EB73-4F20-8D96-AD8E4E3F7EE0}"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7171" name="Rectangle 3">
            <a:extLst>
              <a:ext uri="{FF2B5EF4-FFF2-40B4-BE49-F238E27FC236}">
                <a16:creationId xmlns:a16="http://schemas.microsoft.com/office/drawing/2014/main" id="{4B4B9873-137C-41AB-8F3D-41B6DC335320}"/>
              </a:ext>
            </a:extLst>
          </p:cNvPr>
          <p:cNvSpPr>
            <a:spLocks noGrp="1" noRot="1" noChangeAspect="1" noChangeArrowheads="1" noTextEdit="1"/>
          </p:cNvSpPr>
          <p:nvPr>
            <p:ph type="sldImg"/>
          </p:nvPr>
        </p:nvSpPr>
        <p:spPr>
          <a:ln/>
        </p:spPr>
      </p:sp>
      <p:sp>
        <p:nvSpPr>
          <p:cNvPr id="7172" name="Rectangle 2">
            <a:extLst>
              <a:ext uri="{FF2B5EF4-FFF2-40B4-BE49-F238E27FC236}">
                <a16:creationId xmlns:a16="http://schemas.microsoft.com/office/drawing/2014/main" id="{F273A041-3239-4C22-836A-1ABAD38D2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36985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F84C0F7-3EC4-40B4-A788-26519EB73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34FA1-FA36-497A-AA80-0A579446FE5D}"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1267" name="Rectangle 3">
            <a:extLst>
              <a:ext uri="{FF2B5EF4-FFF2-40B4-BE49-F238E27FC236}">
                <a16:creationId xmlns:a16="http://schemas.microsoft.com/office/drawing/2014/main" id="{BFC77067-A2FE-469E-8C84-D2EFF8A0411B}"/>
              </a:ext>
            </a:extLst>
          </p:cNvPr>
          <p:cNvSpPr>
            <a:spLocks noGrp="1" noRot="1" noChangeAspect="1" noChangeArrowheads="1" noTextEdit="1"/>
          </p:cNvSpPr>
          <p:nvPr>
            <p:ph type="sldImg"/>
          </p:nvPr>
        </p:nvSpPr>
        <p:spPr>
          <a:ln/>
        </p:spPr>
      </p:sp>
      <p:sp>
        <p:nvSpPr>
          <p:cNvPr id="11268" name="Rectangle 2">
            <a:extLst>
              <a:ext uri="{FF2B5EF4-FFF2-40B4-BE49-F238E27FC236}">
                <a16:creationId xmlns:a16="http://schemas.microsoft.com/office/drawing/2014/main" id="{552D3620-89C4-4BF6-9D36-0F71587FB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8101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CA1C199-C70A-4AAC-83A3-693B95224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1B3993-CF98-41BC-BAAF-5068CA53B4C2}"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3315" name="Rectangle 3">
            <a:extLst>
              <a:ext uri="{FF2B5EF4-FFF2-40B4-BE49-F238E27FC236}">
                <a16:creationId xmlns:a16="http://schemas.microsoft.com/office/drawing/2014/main" id="{207C9EDC-F1A3-44AF-B2D1-337312E183D4}"/>
              </a:ext>
            </a:extLst>
          </p:cNvPr>
          <p:cNvSpPr>
            <a:spLocks noGrp="1" noRot="1" noChangeAspect="1" noChangeArrowheads="1" noTextEdit="1"/>
          </p:cNvSpPr>
          <p:nvPr>
            <p:ph type="sldImg"/>
          </p:nvPr>
        </p:nvSpPr>
        <p:spPr>
          <a:ln/>
        </p:spPr>
      </p:sp>
      <p:sp>
        <p:nvSpPr>
          <p:cNvPr id="13316" name="Rectangle 2">
            <a:extLst>
              <a:ext uri="{FF2B5EF4-FFF2-40B4-BE49-F238E27FC236}">
                <a16:creationId xmlns:a16="http://schemas.microsoft.com/office/drawing/2014/main" id="{858C44CD-CF46-4354-BAC1-F68DBAF2D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85314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7BB9467-FAF5-4367-91AB-764476C66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08BFA9-1B63-42DD-B33E-6AB29290EBF0}"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9219" name="Rectangle 3">
            <a:extLst>
              <a:ext uri="{FF2B5EF4-FFF2-40B4-BE49-F238E27FC236}">
                <a16:creationId xmlns:a16="http://schemas.microsoft.com/office/drawing/2014/main" id="{ADC85563-A389-4ABA-B2F0-E73479A23C6A}"/>
              </a:ext>
            </a:extLst>
          </p:cNvPr>
          <p:cNvSpPr>
            <a:spLocks noGrp="1" noRot="1" noChangeAspect="1" noChangeArrowheads="1" noTextEdit="1"/>
          </p:cNvSpPr>
          <p:nvPr>
            <p:ph type="sldImg"/>
          </p:nvPr>
        </p:nvSpPr>
        <p:spPr>
          <a:ln/>
        </p:spPr>
      </p:sp>
      <p:sp>
        <p:nvSpPr>
          <p:cNvPr id="9220" name="Rectangle 2">
            <a:extLst>
              <a:ext uri="{FF2B5EF4-FFF2-40B4-BE49-F238E27FC236}">
                <a16:creationId xmlns:a16="http://schemas.microsoft.com/office/drawing/2014/main" id="{F99A6911-587E-40B6-A398-7501F8F03D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511285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b">
            <a:normAutofit/>
          </a:bodyPr>
          <a:lstStyle>
            <a:lvl1pPr algn="ctr">
              <a:defRPr sz="4800" b="1"/>
            </a:lvl1pPr>
          </a:lstStyle>
          <a:p>
            <a:r>
              <a:rPr lang="en-US"/>
              <a:t>Click to add title</a:t>
            </a:r>
            <a:endParaRPr lang="en-US" dirty="0"/>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2/11/2021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hearst.com/magazines/o-the-oprah-magazine"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CD43E4E-746B-4369-A299-A44732973BE7}"/>
              </a:ext>
            </a:extLst>
          </p:cNvPr>
          <p:cNvSpPr>
            <a:spLocks noGrp="1"/>
          </p:cNvSpPr>
          <p:nvPr>
            <p:ph type="title"/>
          </p:nvPr>
        </p:nvSpPr>
        <p:spPr>
          <a:xfrm>
            <a:off x="762000" y="5076946"/>
            <a:ext cx="6477000" cy="1189038"/>
          </a:xfrm>
        </p:spPr>
        <p:txBody>
          <a:bodyPr/>
          <a:lstStyle/>
          <a:p>
            <a:r>
              <a:rPr lang="en-US" dirty="0" err="1"/>
              <a:t>Lakessa</a:t>
            </a:r>
            <a:r>
              <a:rPr lang="en-US" dirty="0"/>
              <a:t> Johnson</a:t>
            </a:r>
          </a:p>
        </p:txBody>
      </p:sp>
      <p:sp>
        <p:nvSpPr>
          <p:cNvPr id="17" name="Text Placeholder 16">
            <a:extLst>
              <a:ext uri="{FF2B5EF4-FFF2-40B4-BE49-F238E27FC236}">
                <a16:creationId xmlns:a16="http://schemas.microsoft.com/office/drawing/2014/main" id="{AB217AB7-604F-4A73-B579-28F045848B4A}"/>
              </a:ext>
            </a:extLst>
          </p:cNvPr>
          <p:cNvSpPr>
            <a:spLocks noGrp="1"/>
          </p:cNvSpPr>
          <p:nvPr>
            <p:ph type="body" sz="quarter" idx="11"/>
          </p:nvPr>
        </p:nvSpPr>
        <p:spPr>
          <a:xfrm>
            <a:off x="762000" y="5779158"/>
            <a:ext cx="6477000" cy="3648221"/>
          </a:xfrm>
        </p:spPr>
        <p:txBody>
          <a:bodyPr/>
          <a:lstStyle/>
          <a:p>
            <a:r>
              <a:rPr lang="en-US" dirty="0"/>
              <a:t>PLC Coach</a:t>
            </a:r>
          </a:p>
        </p:txBody>
      </p:sp>
      <p:pic>
        <p:nvPicPr>
          <p:cNvPr id="2" name="WIN_20210211_15_03_38_Pro">
            <a:hlinkClick r:id="" action="ppaction://media"/>
            <a:extLst>
              <a:ext uri="{FF2B5EF4-FFF2-40B4-BE49-F238E27FC236}">
                <a16:creationId xmlns:a16="http://schemas.microsoft.com/office/drawing/2014/main" id="{FD1196A6-345C-4BF9-8FB3-738902BD9F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8428110" cy="4740812"/>
          </a:xfrm>
          <a:prstGeom prst="rect">
            <a:avLst/>
          </a:prstGeom>
        </p:spPr>
      </p:pic>
    </p:spTree>
    <p:extLst>
      <p:ext uri="{BB962C8B-B14F-4D97-AF65-F5344CB8AC3E}">
        <p14:creationId xmlns:p14="http://schemas.microsoft.com/office/powerpoint/2010/main" val="64078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2509381" y="889348"/>
            <a:ext cx="9682619" cy="4096011"/>
          </a:xfrm>
        </p:spPr>
        <p:txBody>
          <a:bodyPr>
            <a:noAutofit/>
          </a:bodyPr>
          <a:lstStyle/>
          <a:p>
            <a:r>
              <a:rPr lang="en-US" sz="7200" dirty="0">
                <a:solidFill>
                  <a:schemeClr val="accent3"/>
                </a:solidFill>
              </a:rPr>
              <a:t>Black</a:t>
            </a:r>
            <a:r>
              <a:rPr lang="en-US" sz="7200" dirty="0"/>
              <a:t> </a:t>
            </a:r>
            <a:r>
              <a:rPr lang="en-US" sz="7200" dirty="0">
                <a:solidFill>
                  <a:schemeClr val="accent2"/>
                </a:solidFill>
              </a:rPr>
              <a:t>History</a:t>
            </a:r>
            <a:r>
              <a:rPr lang="en-US" sz="7200" dirty="0"/>
              <a:t> </a:t>
            </a:r>
            <a:r>
              <a:rPr lang="en-US" sz="7200" dirty="0">
                <a:solidFill>
                  <a:schemeClr val="accent5"/>
                </a:solidFill>
              </a:rPr>
              <a:t>Month</a:t>
            </a: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r>
              <a:rPr lang="en-US" sz="4800" dirty="0">
                <a:solidFill>
                  <a:schemeClr val="accent3"/>
                </a:solidFill>
              </a:rPr>
              <a:t>Oprah </a:t>
            </a:r>
            <a:r>
              <a:rPr lang="en-US" sz="4800" dirty="0" err="1">
                <a:solidFill>
                  <a:schemeClr val="accent3"/>
                </a:solidFill>
              </a:rPr>
              <a:t>Winfery</a:t>
            </a:r>
            <a:endParaRPr lang="en-US" sz="4800" dirty="0">
              <a:solidFill>
                <a:schemeClr val="accent3"/>
              </a:solidFill>
            </a:endParaRPr>
          </a:p>
        </p:txBody>
      </p:sp>
      <p:pic>
        <p:nvPicPr>
          <p:cNvPr id="3" name="Recorded Sound">
            <a:hlinkClick r:id="" action="ppaction://media"/>
            <a:extLst>
              <a:ext uri="{FF2B5EF4-FFF2-40B4-BE49-F238E27FC236}">
                <a16:creationId xmlns:a16="http://schemas.microsoft.com/office/drawing/2014/main" id="{B6A25E1D-FC0E-416E-B7BA-75CE904E16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68E51E-E199-4D78-90A5-3B028E3F6E04}"/>
              </a:ext>
            </a:extLst>
          </p:cNvPr>
          <p:cNvSpPr/>
          <p:nvPr/>
        </p:nvSpPr>
        <p:spPr>
          <a:xfrm>
            <a:off x="7464614" y="1783959"/>
            <a:ext cx="4087306" cy="2889114"/>
          </a:xfrm>
          <a:prstGeom prst="rect">
            <a:avLst/>
          </a:prstGeom>
        </p:spPr>
        <p:txBody>
          <a:bodyPr vert="horz" lIns="91440" tIns="45720" rIns="91440" bIns="45720" rtlCol="0" anchor="b">
            <a:normAutofit/>
          </a:bodyPr>
          <a:lstStyle/>
          <a:p>
            <a:pPr>
              <a:lnSpc>
                <a:spcPct val="90000"/>
              </a:lnSpc>
              <a:spcAft>
                <a:spcPts val="600"/>
              </a:spcAft>
            </a:pPr>
            <a:r>
              <a:rPr lang="en-US" sz="5400" b="1">
                <a:ln w="13462">
                  <a:solidFill>
                    <a:schemeClr val="bg1"/>
                  </a:solidFill>
                  <a:prstDash val="solid"/>
                </a:ln>
                <a:effectLst>
                  <a:outerShdw dist="38100" dir="2700000" algn="bl" rotWithShape="0">
                    <a:schemeClr val="accent5"/>
                  </a:outerShdw>
                </a:effectLst>
                <a:latin typeface="+mj-lt"/>
                <a:ea typeface="+mj-ea"/>
                <a:cs typeface="+mj-cs"/>
              </a:rPr>
              <a:t>OPRAH</a:t>
            </a:r>
            <a:br>
              <a:rPr lang="en-US" sz="5400" b="1">
                <a:ln w="13462">
                  <a:solidFill>
                    <a:schemeClr val="bg1"/>
                  </a:solidFill>
                  <a:prstDash val="solid"/>
                </a:ln>
                <a:effectLst>
                  <a:outerShdw dist="38100" dir="2700000" algn="bl" rotWithShape="0">
                    <a:schemeClr val="accent5"/>
                  </a:outerShdw>
                </a:effectLst>
                <a:latin typeface="+mj-lt"/>
                <a:ea typeface="+mj-ea"/>
                <a:cs typeface="+mj-cs"/>
              </a:rPr>
            </a:br>
            <a:r>
              <a:rPr lang="en-US" sz="5400" b="1">
                <a:ln w="13462">
                  <a:solidFill>
                    <a:schemeClr val="bg1"/>
                  </a:solidFill>
                  <a:prstDash val="solid"/>
                </a:ln>
                <a:effectLst>
                  <a:outerShdw dist="38100" dir="2700000" algn="bl" rotWithShape="0">
                    <a:schemeClr val="accent5"/>
                  </a:outerShdw>
                </a:effectLst>
                <a:latin typeface="+mj-lt"/>
                <a:ea typeface="+mj-ea"/>
                <a:cs typeface="+mj-cs"/>
              </a:rPr>
              <a:t>WINFERY</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Oprah Winfrey">
            <a:extLst>
              <a:ext uri="{FF2B5EF4-FFF2-40B4-BE49-F238E27FC236}">
                <a16:creationId xmlns:a16="http://schemas.microsoft.com/office/drawing/2014/main" id="{D8567E77-3812-412F-8049-8827E27636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42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52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F6F2D560-3661-4106-A550-121E1F8C4C06}"/>
              </a:ext>
            </a:extLst>
          </p:cNvPr>
          <p:cNvSpPr txBox="1">
            <a:spLocks noChangeArrowheads="1"/>
          </p:cNvSpPr>
          <p:nvPr/>
        </p:nvSpPr>
        <p:spPr bwMode="auto">
          <a:xfrm>
            <a:off x="3896751" y="4997089"/>
            <a:ext cx="80421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400" dirty="0"/>
              <a:t>Billionaire media executive and philanthropist Oprah Winfrey is best known for hosting her own internationally popular talk show from 1986 to 2011. From there she launched her own television network, OWN.</a:t>
            </a:r>
            <a:endParaRPr lang="en-GB" altLang="en-US" sz="2400" dirty="0"/>
          </a:p>
        </p:txBody>
      </p:sp>
      <p:pic>
        <p:nvPicPr>
          <p:cNvPr id="2052" name="Picture 4" descr="Image result for images of oprah winfrey">
            <a:extLst>
              <a:ext uri="{FF2B5EF4-FFF2-40B4-BE49-F238E27FC236}">
                <a16:creationId xmlns:a16="http://schemas.microsoft.com/office/drawing/2014/main" id="{39ADC409-6218-42DB-9086-B0DD1C646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505" y="291251"/>
            <a:ext cx="5345723" cy="420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9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0B166-1104-4D2D-9181-AEE4EE25B3C4}"/>
              </a:ext>
            </a:extLst>
          </p:cNvPr>
          <p:cNvSpPr>
            <a:spLocks noGrp="1"/>
          </p:cNvSpPr>
          <p:nvPr>
            <p:ph type="body" sz="quarter" idx="12"/>
          </p:nvPr>
        </p:nvSpPr>
        <p:spPr>
          <a:xfrm>
            <a:off x="956603" y="4628271"/>
            <a:ext cx="10396025" cy="1623646"/>
          </a:xfrm>
        </p:spPr>
        <p:txBody>
          <a:bodyPr>
            <a:noAutofit/>
          </a:bodyPr>
          <a:lstStyle/>
          <a:p>
            <a:r>
              <a:rPr lang="en-US" sz="2400" dirty="0"/>
              <a:t>Oprah Winfrey is a talk show host, media executive, actress and billionaire philanthropist. She’s best known for being the host of her own, wildly popular program, </a:t>
            </a:r>
            <a:r>
              <a:rPr lang="en-US" sz="2400" i="1" dirty="0"/>
              <a:t>The Oprah Winfrey Show</a:t>
            </a:r>
            <a:r>
              <a:rPr lang="en-US" sz="2400" dirty="0"/>
              <a:t>, which aired for 25 seasons, from 1986 to 2011. In 2011, Winfrey launched her own TV network, the Oprah Winfrey Network (OWN).</a:t>
            </a:r>
          </a:p>
        </p:txBody>
      </p:sp>
      <p:pic>
        <p:nvPicPr>
          <p:cNvPr id="3074" name="Picture 2" descr="Image result for images of oprah winfrey">
            <a:extLst>
              <a:ext uri="{FF2B5EF4-FFF2-40B4-BE49-F238E27FC236}">
                <a16:creationId xmlns:a16="http://schemas.microsoft.com/office/drawing/2014/main" id="{7166BD27-977C-494E-AFBB-04F7E5CFB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684" y="773723"/>
            <a:ext cx="4431322" cy="337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9DA7816F-A7B4-4FAD-9286-04592137834E}"/>
              </a:ext>
            </a:extLst>
          </p:cNvPr>
          <p:cNvSpPr txBox="1">
            <a:spLocks noChangeArrowheads="1"/>
          </p:cNvSpPr>
          <p:nvPr/>
        </p:nvSpPr>
        <p:spPr bwMode="auto">
          <a:xfrm>
            <a:off x="3784210" y="4722896"/>
            <a:ext cx="840779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600" dirty="0"/>
              <a:t>Oprah Winfrey was born in the rural town in Mississippi, on January 29, 1954 in a small community. In 1971, Winfrey entered Tennessee State University. She began working in radio and television broadcasting in Nashville.</a:t>
            </a:r>
            <a:endParaRPr lang="en-GB" altLang="en-US" sz="2600" dirty="0"/>
          </a:p>
        </p:txBody>
      </p:sp>
      <p:pic>
        <p:nvPicPr>
          <p:cNvPr id="4100" name="Picture 4" descr="Image result for old images of oprah winfrey">
            <a:extLst>
              <a:ext uri="{FF2B5EF4-FFF2-40B4-BE49-F238E27FC236}">
                <a16:creationId xmlns:a16="http://schemas.microsoft.com/office/drawing/2014/main" id="{83FF7A62-A1D1-4898-A944-9ED35AB2E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889" y="42223"/>
            <a:ext cx="4600136" cy="468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5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63737EA9-8CB3-4BE6-98AC-60ADF4280788}"/>
              </a:ext>
            </a:extLst>
          </p:cNvPr>
          <p:cNvSpPr txBox="1">
            <a:spLocks noChangeArrowheads="1"/>
          </p:cNvSpPr>
          <p:nvPr/>
        </p:nvSpPr>
        <p:spPr bwMode="auto">
          <a:xfrm>
            <a:off x="87682" y="4780468"/>
            <a:ext cx="12104318" cy="1569660"/>
          </a:xfrm>
          <a:prstGeom prst="rect">
            <a:avLst/>
          </a:prstGeom>
          <a:noFill/>
          <a:ln w="9525">
            <a:noFill/>
            <a:miter lim="800000"/>
            <a:headEnd/>
            <a:tailEnd/>
          </a:ln>
        </p:spPr>
        <p:txBody>
          <a:bodyPr wrap="square">
            <a:spAutoFit/>
          </a:bodyPr>
          <a:lstStyle/>
          <a:p>
            <a:pPr>
              <a:defRPr/>
            </a:pPr>
            <a:r>
              <a:rPr lang="en-US" sz="2400" dirty="0"/>
              <a:t>Winfrey launched </a:t>
            </a:r>
            <a:r>
              <a:rPr lang="en-US" sz="2400" i="1" dirty="0"/>
              <a:t>The</a:t>
            </a:r>
            <a:r>
              <a:rPr lang="en-US" sz="2400" dirty="0"/>
              <a:t> </a:t>
            </a:r>
            <a:r>
              <a:rPr lang="en-US" sz="2400" i="1" dirty="0"/>
              <a:t>Oprah Winfrey Show</a:t>
            </a:r>
            <a:r>
              <a:rPr lang="en-US" sz="2400" dirty="0"/>
              <a:t> in 1986 as a nationally syndicated program that ran for 25 years, until 2011. With its placement on 120 channels and an audience of 10 million people, the show grossed $125 million by the end of its first year, of which Winfrey received $30 million.</a:t>
            </a:r>
            <a:endParaRPr lang="en-GB" sz="2400" dirty="0"/>
          </a:p>
        </p:txBody>
      </p:sp>
      <p:pic>
        <p:nvPicPr>
          <p:cNvPr id="5122" name="Picture 2" descr="Image result for old images of oprah winfrey">
            <a:extLst>
              <a:ext uri="{FF2B5EF4-FFF2-40B4-BE49-F238E27FC236}">
                <a16:creationId xmlns:a16="http://schemas.microsoft.com/office/drawing/2014/main" id="{C4B51A4E-0210-4C54-A72C-8701D73E9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963" y="507872"/>
            <a:ext cx="4607095" cy="416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FAF-EC8B-4C62-B276-88E0D1345C2B}"/>
              </a:ext>
            </a:extLst>
          </p:cNvPr>
          <p:cNvSpPr/>
          <p:nvPr/>
        </p:nvSpPr>
        <p:spPr>
          <a:xfrm>
            <a:off x="4098350" y="1446535"/>
            <a:ext cx="3995300" cy="4770537"/>
          </a:xfrm>
          <a:prstGeom prst="rect">
            <a:avLst/>
          </a:prstGeom>
        </p:spPr>
        <p:txBody>
          <a:bodyPr wrap="square">
            <a:spAutoFit/>
          </a:bodyPr>
          <a:lstStyle/>
          <a:p>
            <a:r>
              <a:rPr lang="en-US" sz="2000" dirty="0"/>
              <a:t>In 1999 Winfrey debuted Oxygen Media, a company she co-founded that’s dedicated to producing cable and Internet programming for women. In doing so, Winfrey ensured her spot in the forefront of the media industry as one of the most powerful and wealthy people in show business. </a:t>
            </a:r>
          </a:p>
          <a:p>
            <a:endParaRPr lang="en-US" sz="2000" dirty="0"/>
          </a:p>
          <a:p>
            <a:r>
              <a:rPr lang="en-US" sz="2000" dirty="0"/>
              <a:t>Winfrey’s highly successful monthly magazine, </a:t>
            </a:r>
            <a:r>
              <a:rPr lang="en-US" sz="2000" u="sng" dirty="0">
                <a:hlinkClick r:id="rId3"/>
              </a:rPr>
              <a:t>published by Hearst</a:t>
            </a:r>
            <a:r>
              <a:rPr lang="en-US" sz="2000" dirty="0"/>
              <a:t>,</a:t>
            </a:r>
            <a:r>
              <a:rPr lang="en-US" sz="2000" i="1" dirty="0"/>
              <a:t> O: The Oprah Magazine</a:t>
            </a:r>
            <a:r>
              <a:rPr lang="en-US" sz="2000" dirty="0"/>
              <a:t>, debuted in 2000.</a:t>
            </a:r>
          </a:p>
          <a:p>
            <a:endParaRPr lang="en-GB" altLang="en-US" sz="2400" dirty="0"/>
          </a:p>
        </p:txBody>
      </p:sp>
      <p:pic>
        <p:nvPicPr>
          <p:cNvPr id="6148" name="Picture 4" descr="Image result for old images of oprah winfrey own">
            <a:extLst>
              <a:ext uri="{FF2B5EF4-FFF2-40B4-BE49-F238E27FC236}">
                <a16:creationId xmlns:a16="http://schemas.microsoft.com/office/drawing/2014/main" id="{80DF5CD4-20A8-4BFF-B36E-C7ACE32B8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8289"/>
            <a:ext cx="40983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old images of oprah winfrey o magazine">
            <a:extLst>
              <a:ext uri="{FF2B5EF4-FFF2-40B4-BE49-F238E27FC236}">
                <a16:creationId xmlns:a16="http://schemas.microsoft.com/office/drawing/2014/main" id="{C0A7A713-69DF-4FCE-A788-D3207613FB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700" y="460374"/>
            <a:ext cx="3229489" cy="519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90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4813"/>
            <a:ext cx="7147352" cy="6333471"/>
            <a:chOff x="329184" y="-555662"/>
            <a:chExt cx="524256" cy="6333471"/>
          </a:xfrm>
        </p:grpSpPr>
        <p:cxnSp>
          <p:nvCxnSpPr>
            <p:cNvPr id="76" name="Straight Connector 75">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Rectangle 78">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265180"/>
            <a:ext cx="10999072"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Image result for quotes by oprah winfrey">
            <a:extLst>
              <a:ext uri="{FF2B5EF4-FFF2-40B4-BE49-F238E27FC236}">
                <a16:creationId xmlns:a16="http://schemas.microsoft.com/office/drawing/2014/main" id="{F1688679-CCFF-45EE-B171-20B98AD81D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43"/>
          <a:stretch/>
        </p:blipFill>
        <p:spPr bwMode="auto">
          <a:xfrm>
            <a:off x="838200" y="469664"/>
            <a:ext cx="10515600" cy="533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0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5" ma:contentTypeDescription="Create a new document." ma:contentTypeScope="" ma:versionID="6303841d91754ae9e45eab54773e3b1c">
  <xsd:schema xmlns:xsd="http://www.w3.org/2001/XMLSchema" xmlns:xs="http://www.w3.org/2001/XMLSchema" xmlns:p="http://schemas.microsoft.com/office/2006/metadata/properties" xmlns:ns1="http://schemas.microsoft.com/sharepoint/v3" xmlns:ns2="71af3243-3dd4-4a8d-8c0d-dd76da1f02a5" xmlns:ns3="16c05727-aa75-4e4a-9b5f-8a80a1165891" targetNamespace="http://schemas.microsoft.com/office/2006/metadata/properties" ma:root="true" ma:fieldsID="21f069cdc2b493a90fc663fd3b6884b6" ns1:_="" ns2:_="" ns3:_="">
    <xsd:import namespace="http://schemas.microsoft.com/sharepoint/v3"/>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MediaServiceKeyPoints xmlns="71af3243-3dd4-4a8d-8c0d-dd76da1f02a5" xsi:nil="true"/>
  </documentManagement>
</p:properties>
</file>

<file path=customXml/itemProps1.xml><?xml version="1.0" encoding="utf-8"?>
<ds:datastoreItem xmlns:ds="http://schemas.openxmlformats.org/officeDocument/2006/customXml" ds:itemID="{991CA3B8-CF48-4115-BAF3-126466752ED7}">
  <ds:schemaRefs>
    <ds:schemaRef ds:uri="http://schemas.microsoft.com/sharepoint/v3/contenttype/forms"/>
  </ds:schemaRefs>
</ds:datastoreItem>
</file>

<file path=customXml/itemProps2.xml><?xml version="1.0" encoding="utf-8"?>
<ds:datastoreItem xmlns:ds="http://schemas.openxmlformats.org/officeDocument/2006/customXml" ds:itemID="{32BA7D27-7677-4220-B6A7-A1C5397C8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F1922B-A620-4874-B6A7-81D29E2D0214}">
  <ds:schemaRef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tf10103076_win32</Template>
  <TotalTime>0</TotalTime>
  <Words>178</Words>
  <Application>Microsoft Office PowerPoint</Application>
  <PresentationFormat>Widescreen</PresentationFormat>
  <Paragraphs>17</Paragraphs>
  <Slides>9</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Segoe UI</vt:lpstr>
      <vt:lpstr>Tahoma</vt:lpstr>
      <vt:lpstr>Times New Roman</vt:lpstr>
      <vt:lpstr>2_Office Theme</vt:lpstr>
      <vt:lpstr>Lakessa Johnson</vt:lpstr>
      <vt:lpstr>Black History Month    Oprah Winfery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2021-02-05T20:35:44Z</dcterms:created>
  <dcterms:modified xsi:type="dcterms:W3CDTF">2021-02-12T16:52:01Z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